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06" r:id="rId2"/>
    <p:sldId id="307" r:id="rId3"/>
    <p:sldId id="308" r:id="rId4"/>
    <p:sldId id="309" r:id="rId5"/>
    <p:sldId id="310" r:id="rId6"/>
    <p:sldId id="311" r:id="rId7"/>
    <p:sldId id="258" r:id="rId8"/>
    <p:sldId id="259" r:id="rId9"/>
    <p:sldId id="257" r:id="rId10"/>
    <p:sldId id="260" r:id="rId11"/>
    <p:sldId id="261" r:id="rId12"/>
    <p:sldId id="280" r:id="rId13"/>
    <p:sldId id="262" r:id="rId14"/>
    <p:sldId id="263" r:id="rId15"/>
    <p:sldId id="264" r:id="rId16"/>
    <p:sldId id="265" r:id="rId17"/>
    <p:sldId id="281" r:id="rId18"/>
    <p:sldId id="266" r:id="rId19"/>
    <p:sldId id="267" r:id="rId20"/>
    <p:sldId id="268" r:id="rId21"/>
    <p:sldId id="294" r:id="rId22"/>
    <p:sldId id="279" r:id="rId23"/>
    <p:sldId id="282" r:id="rId24"/>
    <p:sldId id="283" r:id="rId25"/>
    <p:sldId id="284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1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67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4F40E-F78B-4DE1-AE43-6CB7393A06F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19603-364C-4AC1-A250-D769E2EDA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51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2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12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8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6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0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7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3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35903-7E66-2747-8C27-E9BABE8C045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F022C-8438-2346-8053-2222E19C4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ataminingbook.info/pmwiki.php/Main/BookResourc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nyaworksmart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hyperlink" Target="https://en.wikipedia.org/wiki/Iris_virginica" TargetMode="External"/><Relationship Id="rId3" Type="http://schemas.openxmlformats.org/officeDocument/2006/relationships/hyperlink" Target="https://en.wikipedia.org/wiki/Data_set" TargetMode="External"/><Relationship Id="rId7" Type="http://schemas.openxmlformats.org/officeDocument/2006/relationships/hyperlink" Target="https://en.wikipedia.org/wiki/Linear_discriminant_analysis" TargetMode="External"/><Relationship Id="rId12" Type="http://schemas.openxmlformats.org/officeDocument/2006/relationships/image" Target="../media/image4.jpeg"/><Relationship Id="rId2" Type="http://schemas.openxmlformats.org/officeDocument/2006/relationships/hyperlink" Target="https://en.wikipedia.org/wiki/Multivariate_statis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onald_Fisher" TargetMode="External"/><Relationship Id="rId11" Type="http://schemas.openxmlformats.org/officeDocument/2006/relationships/hyperlink" Target="https://en.wikipedia.org/wiki/Iris_versicolor" TargetMode="External"/><Relationship Id="rId5" Type="http://schemas.openxmlformats.org/officeDocument/2006/relationships/hyperlink" Target="https://en.wikipedia.org/wiki/Biologist" TargetMode="External"/><Relationship Id="rId10" Type="http://schemas.openxmlformats.org/officeDocument/2006/relationships/image" Target="../media/image3.jpeg"/><Relationship Id="rId4" Type="http://schemas.openxmlformats.org/officeDocument/2006/relationships/hyperlink" Target="https://en.wikipedia.org/wiki/Statistician" TargetMode="External"/><Relationship Id="rId9" Type="http://schemas.openxmlformats.org/officeDocument/2006/relationships/hyperlink" Target="https://en.wikipedia.org/wiki/Iris_setos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hyperlink" Target="http://www.dataminingbook.info/pmwiki.php/Main/BookResourc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3444"/>
            <a:ext cx="7772400" cy="1470025"/>
          </a:xfrm>
        </p:spPr>
        <p:txBody>
          <a:bodyPr/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2047" y="6285680"/>
            <a:ext cx="8996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Some slides are taken from http://www.dataminingbook.info/pmwiki.php/Main/BookResources</a:t>
            </a:r>
            <a:endParaRPr lang="en-US" sz="1400" dirty="0"/>
          </a:p>
        </p:txBody>
      </p:sp>
      <p:pic>
        <p:nvPicPr>
          <p:cNvPr id="1026" name="Picture 2" descr="Image result for decision tree classifier">
            <a:extLst>
              <a:ext uri="{FF2B5EF4-FFF2-40B4-BE49-F238E27FC236}">
                <a16:creationId xmlns:a16="http://schemas.microsoft.com/office/drawing/2014/main" id="{78A8719D-B6EC-4B0E-ADA5-4B2DFF07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86" y="1599963"/>
            <a:ext cx="6118287" cy="458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AF9389-12E4-4C44-9DEB-96F341B40E75}"/>
              </a:ext>
            </a:extLst>
          </p:cNvPr>
          <p:cNvSpPr/>
          <p:nvPr/>
        </p:nvSpPr>
        <p:spPr>
          <a:xfrm>
            <a:off x="2001173" y="5916153"/>
            <a:ext cx="1994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https://anyaworksmart.com/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26045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5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14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6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8"/>
            <a:ext cx="9169400" cy="687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083"/>
            <a:ext cx="9073662" cy="3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7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1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2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8" y="-1270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43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Iris</a:t>
            </a:r>
            <a:r>
              <a:rPr lang="en-US" dirty="0"/>
              <a:t> flower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 </a:t>
            </a:r>
            <a:r>
              <a:rPr lang="en-US" sz="2400" b="1" i="1" dirty="0"/>
              <a:t>Iris</a:t>
            </a:r>
            <a:r>
              <a:rPr lang="en-US" sz="2400" b="1" dirty="0"/>
              <a:t> flower data set</a:t>
            </a:r>
            <a:r>
              <a:rPr lang="en-US" sz="2400" dirty="0"/>
              <a:t> or </a:t>
            </a:r>
            <a:r>
              <a:rPr lang="en-US" sz="2400" b="1" dirty="0"/>
              <a:t>Fisher's </a:t>
            </a:r>
            <a:r>
              <a:rPr lang="en-US" sz="2400" b="1" i="1" dirty="0"/>
              <a:t>Iris</a:t>
            </a:r>
            <a:r>
              <a:rPr lang="en-US" sz="2400" b="1" dirty="0"/>
              <a:t> data set</a:t>
            </a:r>
            <a:r>
              <a:rPr lang="en-US" sz="2400" dirty="0"/>
              <a:t> is a </a:t>
            </a:r>
            <a:r>
              <a:rPr lang="en-US" sz="2400" dirty="0">
                <a:hlinkClick r:id="rId2" tooltip="Multivariate statistics"/>
              </a:rPr>
              <a:t>multivariate</a:t>
            </a:r>
            <a:r>
              <a:rPr lang="en-US" sz="2400" dirty="0"/>
              <a:t> </a:t>
            </a:r>
            <a:r>
              <a:rPr lang="en-US" sz="2400" dirty="0">
                <a:hlinkClick r:id="rId3" tooltip="Data set"/>
              </a:rPr>
              <a:t>data set</a:t>
            </a:r>
            <a:r>
              <a:rPr lang="en-US" sz="2400" dirty="0"/>
              <a:t> introduced by the British </a:t>
            </a:r>
            <a:r>
              <a:rPr lang="en-US" sz="2400" dirty="0">
                <a:hlinkClick r:id="rId4" tooltip="Statistician"/>
              </a:rPr>
              <a:t>statistician</a:t>
            </a:r>
            <a:r>
              <a:rPr lang="en-US" sz="2400" dirty="0"/>
              <a:t> and </a:t>
            </a:r>
            <a:r>
              <a:rPr lang="en-US" sz="2400" dirty="0">
                <a:hlinkClick r:id="rId5" tooltip="Biologist"/>
              </a:rPr>
              <a:t>biologist</a:t>
            </a:r>
            <a:r>
              <a:rPr lang="en-US" sz="2400" dirty="0"/>
              <a:t> </a:t>
            </a:r>
            <a:r>
              <a:rPr lang="en-US" sz="2400" dirty="0">
                <a:hlinkClick r:id="rId6" tooltip="Ronald Fisher"/>
              </a:rPr>
              <a:t>Ronald Fisher</a:t>
            </a:r>
            <a:r>
              <a:rPr lang="en-US" sz="2400" dirty="0"/>
              <a:t> in his 1936 paper </a:t>
            </a:r>
            <a:r>
              <a:rPr lang="en-US" sz="2400" i="1" dirty="0"/>
              <a:t>The use of multiple measurements in taxonomic problems</a:t>
            </a:r>
            <a:r>
              <a:rPr lang="en-US" sz="2400" dirty="0"/>
              <a:t> as an example of </a:t>
            </a:r>
            <a:r>
              <a:rPr lang="en-US" sz="2400" dirty="0">
                <a:hlinkClick r:id="rId7" tooltip="Linear discriminant analysis"/>
              </a:rPr>
              <a:t>linear discriminant analysis</a:t>
            </a:r>
            <a:r>
              <a:rPr lang="en-US" sz="2400" dirty="0"/>
              <a:t>.</a:t>
            </a:r>
          </a:p>
        </p:txBody>
      </p:sp>
      <p:pic>
        <p:nvPicPr>
          <p:cNvPr id="1028" name="Picture 4" descr="https://upload.wikimedia.org/wikipedia/commons/thumb/5/56/Kosaciec_szczecinkowaty_Iris_setosa.jpg/220px-Kosaciec_szczecinkowaty_Iris_setos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53" y="3730999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30585" y="652182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B0080"/>
                </a:solidFill>
                <a:latin typeface="Arial" panose="020B0604020202020204" pitchFamily="34" charset="0"/>
                <a:hlinkClick r:id="rId9" tooltip="Iris setosa"/>
              </a:rPr>
              <a:t>Iris </a:t>
            </a:r>
            <a:r>
              <a:rPr lang="en-US" i="1" dirty="0" err="1">
                <a:solidFill>
                  <a:srgbClr val="0B0080"/>
                </a:solidFill>
                <a:latin typeface="Arial" panose="020B0604020202020204" pitchFamily="34" charset="0"/>
                <a:hlinkClick r:id="rId9" tooltip="Iris setosa"/>
              </a:rPr>
              <a:t>setosa</a:t>
            </a:r>
            <a:endParaRPr lang="en-US" dirty="0"/>
          </a:p>
        </p:txBody>
      </p:sp>
      <p:pic>
        <p:nvPicPr>
          <p:cNvPr id="1032" name="Picture 8" descr="https://upload.wikimedia.org/wikipedia/commons/thumb/4/41/Iris_versicolor_3.jpg/220px-Iris_versicolor_3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26" y="3757893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799994" y="5637911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B0080"/>
                </a:solidFill>
                <a:latin typeface="Arial" panose="020B0604020202020204" pitchFamily="34" charset="0"/>
                <a:hlinkClick r:id="rId11" tooltip="Iris versicolor"/>
              </a:rPr>
              <a:t>Iris versicolor</a:t>
            </a:r>
            <a:endParaRPr lang="en-US" dirty="0"/>
          </a:p>
        </p:txBody>
      </p:sp>
      <p:pic>
        <p:nvPicPr>
          <p:cNvPr id="1034" name="Picture 10" descr="https://upload.wikimedia.org/wikipedia/commons/thumb/9/9f/Iris_virginica.jpg/220px-Iris_virginica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57" y="3774748"/>
            <a:ext cx="20955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00279" y="5895384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B0080"/>
                </a:solidFill>
                <a:latin typeface="Arial" panose="020B0604020202020204" pitchFamily="34" charset="0"/>
                <a:hlinkClick r:id="rId13" tooltip="Iris virginica"/>
              </a:rPr>
              <a:t>Iris </a:t>
            </a:r>
            <a:r>
              <a:rPr lang="en-US" i="1" dirty="0" err="1">
                <a:solidFill>
                  <a:srgbClr val="0B0080"/>
                </a:solidFill>
                <a:latin typeface="Arial" panose="020B0604020202020204" pitchFamily="34" charset="0"/>
                <a:hlinkClick r:id="rId13" tooltip="Iris virginica"/>
              </a:rPr>
              <a:t>virginica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331" y="4364280"/>
            <a:ext cx="4799608" cy="3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3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4" y="903166"/>
            <a:ext cx="8717251" cy="5051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552" y="6207342"/>
            <a:ext cx="374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Slides belongs to Dr. Wil Van Der Aalst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82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7" y="606669"/>
            <a:ext cx="8909337" cy="52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78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4" y="885666"/>
            <a:ext cx="8805751" cy="50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9" y="891500"/>
            <a:ext cx="8850001" cy="5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94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9" y="897333"/>
            <a:ext cx="8584501" cy="50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7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9" y="903166"/>
            <a:ext cx="8761501" cy="50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0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9" y="897333"/>
            <a:ext cx="8761501" cy="50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76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4" y="868166"/>
            <a:ext cx="8805751" cy="512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28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9" y="903166"/>
            <a:ext cx="8850001" cy="50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5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flower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Iris flower sep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12" y="1600200"/>
            <a:ext cx="5113057" cy="511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732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9" y="862333"/>
            <a:ext cx="8761501" cy="51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07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9" y="897333"/>
            <a:ext cx="8761501" cy="50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5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4" y="862333"/>
            <a:ext cx="8805751" cy="51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50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9" y="856500"/>
            <a:ext cx="8850001" cy="5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98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4" y="903166"/>
            <a:ext cx="8805751" cy="50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66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4" y="862333"/>
            <a:ext cx="8717251" cy="51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56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4" y="839000"/>
            <a:ext cx="8805751" cy="5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4" y="891500"/>
            <a:ext cx="8805751" cy="5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0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4" y="891500"/>
            <a:ext cx="8717251" cy="5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8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9" y="891500"/>
            <a:ext cx="8850001" cy="5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0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_Page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44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4" y="909000"/>
            <a:ext cx="862875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18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9" y="798166"/>
            <a:ext cx="8850001" cy="52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7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4" y="839000"/>
            <a:ext cx="8717251" cy="5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44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9" y="862333"/>
            <a:ext cx="8761501" cy="51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8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9" y="821500"/>
            <a:ext cx="8850001" cy="5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14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u="sng" smtClean="0"/>
              <a:t>Reading </a:t>
            </a:r>
            <a:r>
              <a:rPr lang="en-US" u="sng" smtClean="0"/>
              <a:t>materials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Chapter 19: Decision Tree Classifier</a:t>
            </a:r>
            <a:r>
              <a:rPr lang="en-US" sz="2400" dirty="0" smtClean="0"/>
              <a:t>. Data </a:t>
            </a:r>
            <a:r>
              <a:rPr lang="en-US" sz="2400" dirty="0"/>
              <a:t>Mining and Analysis: Fundamental Concepts and Algorithms Mohammed J. </a:t>
            </a:r>
            <a:r>
              <a:rPr lang="en-US" sz="2400" dirty="0" err="1"/>
              <a:t>Zaki</a:t>
            </a:r>
            <a:r>
              <a:rPr lang="en-US" sz="2400" dirty="0"/>
              <a:t>, Wagner </a:t>
            </a:r>
            <a:r>
              <a:rPr lang="en-US" sz="2400" dirty="0" err="1"/>
              <a:t>Meira</a:t>
            </a:r>
            <a:r>
              <a:rPr lang="en-US" sz="2400" dirty="0"/>
              <a:t> </a:t>
            </a:r>
            <a:r>
              <a:rPr lang="en-US" sz="2400" dirty="0" smtClean="0"/>
              <a:t>Jr. </a:t>
            </a:r>
            <a:r>
              <a:rPr lang="en-US" sz="2400" dirty="0" smtClean="0">
                <a:hlinkClick r:id="rId2"/>
              </a:rPr>
              <a:t>http://www.dataminingbook.info/pmwiki.php/Main/BookResources</a:t>
            </a:r>
            <a:endParaRPr lang="en-US" sz="2400" dirty="0" smtClean="0"/>
          </a:p>
          <a:p>
            <a:r>
              <a:rPr lang="en-US" sz="2400" dirty="0"/>
              <a:t>Decision Tree </a:t>
            </a:r>
            <a:r>
              <a:rPr lang="en-US" sz="2400" dirty="0" smtClean="0"/>
              <a:t>Classifier. </a:t>
            </a:r>
            <a:r>
              <a:rPr lang="en-US" sz="2400" dirty="0" err="1" smtClean="0"/>
              <a:t>Scikit</a:t>
            </a:r>
            <a:r>
              <a:rPr lang="en-US" sz="2400" dirty="0" smtClean="0"/>
              <a:t>-learn.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://scikit-learn.org/stable/modules/generated/sklearn.tree.DecisionTreeClassifier.html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623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_Page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E089-0A73-4AFD-A50E-DAD1C944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58BF06-B0DD-4FBB-8ABA-53500AC4B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724" y="1166018"/>
            <a:ext cx="7606552" cy="5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0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5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3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8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-chap19_Page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4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73</Words>
  <Application>Microsoft Office PowerPoint</Application>
  <PresentationFormat>On-screen Show (4:3)</PresentationFormat>
  <Paragraphs>13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Decision Tree Classifier</vt:lpstr>
      <vt:lpstr>Iris flower data set</vt:lpstr>
      <vt:lpstr>Iris flower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 materials</vt:lpstr>
    </vt:vector>
  </TitlesOfParts>
  <Company>RPI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Zaki</dc:creator>
  <cp:lastModifiedBy>samir rustamov</cp:lastModifiedBy>
  <cp:revision>24</cp:revision>
  <dcterms:created xsi:type="dcterms:W3CDTF">2014-09-01T21:05:21Z</dcterms:created>
  <dcterms:modified xsi:type="dcterms:W3CDTF">2020-02-24T06:09:09Z</dcterms:modified>
</cp:coreProperties>
</file>